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ko-KR"/>
    </a:defPPr>
    <a:lvl1pPr marL="0" algn="l" defTabSz="3507730" rtl="0" eaLnBrk="1" latinLnBrk="1" hangingPunct="1">
      <a:defRPr sz="6905" kern="1200">
        <a:solidFill>
          <a:schemeClr val="tx1"/>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15:guide id="1" pos="9558" userDrawn="1">
          <p15:clr>
            <a:srgbClr val="A4A3A4"/>
          </p15:clr>
        </p15:guide>
        <p15:guide id="2" orient="horz" pos="13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4660"/>
  </p:normalViewPr>
  <p:slideViewPr>
    <p:cSldViewPr snapToGrid="0">
      <p:cViewPr varScale="1">
        <p:scale>
          <a:sx n="19" d="100"/>
          <a:sy n="19" d="100"/>
        </p:scale>
        <p:origin x="2754" y="48"/>
      </p:cViewPr>
      <p:guideLst>
        <p:guide pos="9558"/>
        <p:guide orient="horz" pos="13413"/>
      </p:guideLst>
    </p:cSldViewPr>
  </p:slideViewPr>
  <p:notesTextViewPr>
    <p:cViewPr>
      <p:scale>
        <a:sx n="1" d="1"/>
        <a:sy n="1" d="1"/>
      </p:scale>
      <p:origin x="0" y="0"/>
    </p:cViewPr>
  </p:notesTextViewPr>
  <p:sorterViewPr>
    <p:cViewPr>
      <p:scale>
        <a:sx n="100" d="100"/>
        <a:sy n="100" d="100"/>
      </p:scale>
      <p:origin x="0" y="-72"/>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0CB4E-6FA7-43A9-8C9F-DD0C6E95B116}" type="datetimeFigureOut">
              <a:rPr lang="ko-KR" altLang="en-US" smtClean="0"/>
              <a:t>2020-04-28</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5555E340-21E0-402F-8489-5A9DC846A58E}" type="slidenum">
              <a:rPr lang="ko-KR" altLang="en-US" smtClean="0"/>
              <a:t>‹#›</a:t>
            </a:fld>
            <a:endParaRPr lang="ko-KR" altLang="en-US"/>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33429278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ko-KR" altLang="en-US" smtClean="0"/>
              <a:t>마스터 제목 스타일 편집</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20E0CB4E-6FA7-43A9-8C9F-DD0C6E95B116}" type="datetimeFigureOut">
              <a:rPr lang="ko-KR" altLang="en-US" smtClean="0"/>
              <a:t>2020-04-28</a:t>
            </a:fld>
            <a:endParaRPr lang="ko-KR"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5555E340-21E0-402F-8489-5A9DC846A58E}" type="slidenum">
              <a:rPr lang="ko-KR" altLang="en-US" smtClean="0"/>
              <a:t>‹#›</a:t>
            </a:fld>
            <a:endParaRPr lang="ko-KR" altLang="en-US"/>
          </a:p>
        </p:txBody>
      </p:sp>
      <p:pic>
        <p:nvPicPr>
          <p:cNvPr id="7" name="그림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2808792382"/>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3027487" rtl="0" eaLnBrk="1" latinLnBrk="1"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1"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1"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1"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1" hangingPunct="1">
        <a:defRPr sz="5960" kern="1200">
          <a:solidFill>
            <a:schemeClr val="tx1"/>
          </a:solidFill>
          <a:latin typeface="+mn-lt"/>
          <a:ea typeface="+mn-ea"/>
          <a:cs typeface="+mn-cs"/>
        </a:defRPr>
      </a:lvl1pPr>
      <a:lvl2pPr marL="1513743" algn="l" defTabSz="3027487" rtl="0" eaLnBrk="1" latinLnBrk="1" hangingPunct="1">
        <a:defRPr sz="5960" kern="1200">
          <a:solidFill>
            <a:schemeClr val="tx1"/>
          </a:solidFill>
          <a:latin typeface="+mn-lt"/>
          <a:ea typeface="+mn-ea"/>
          <a:cs typeface="+mn-cs"/>
        </a:defRPr>
      </a:lvl2pPr>
      <a:lvl3pPr marL="3027487" algn="l" defTabSz="3027487" rtl="0" eaLnBrk="1" latinLnBrk="1" hangingPunct="1">
        <a:defRPr sz="5960" kern="1200">
          <a:solidFill>
            <a:schemeClr val="tx1"/>
          </a:solidFill>
          <a:latin typeface="+mn-lt"/>
          <a:ea typeface="+mn-ea"/>
          <a:cs typeface="+mn-cs"/>
        </a:defRPr>
      </a:lvl3pPr>
      <a:lvl4pPr marL="4541230" algn="l" defTabSz="3027487" rtl="0" eaLnBrk="1" latinLnBrk="1" hangingPunct="1">
        <a:defRPr sz="5960" kern="1200">
          <a:solidFill>
            <a:schemeClr val="tx1"/>
          </a:solidFill>
          <a:latin typeface="+mn-lt"/>
          <a:ea typeface="+mn-ea"/>
          <a:cs typeface="+mn-cs"/>
        </a:defRPr>
      </a:lvl4pPr>
      <a:lvl5pPr marL="6054974" algn="l" defTabSz="3027487" rtl="0" eaLnBrk="1" latinLnBrk="1" hangingPunct="1">
        <a:defRPr sz="5960" kern="1200">
          <a:solidFill>
            <a:schemeClr val="tx1"/>
          </a:solidFill>
          <a:latin typeface="+mn-lt"/>
          <a:ea typeface="+mn-ea"/>
          <a:cs typeface="+mn-cs"/>
        </a:defRPr>
      </a:lvl5pPr>
      <a:lvl6pPr marL="7568717" algn="l" defTabSz="3027487" rtl="0" eaLnBrk="1" latinLnBrk="1" hangingPunct="1">
        <a:defRPr sz="5960" kern="1200">
          <a:solidFill>
            <a:schemeClr val="tx1"/>
          </a:solidFill>
          <a:latin typeface="+mn-lt"/>
          <a:ea typeface="+mn-ea"/>
          <a:cs typeface="+mn-cs"/>
        </a:defRPr>
      </a:lvl6pPr>
      <a:lvl7pPr marL="9082461" algn="l" defTabSz="3027487" rtl="0" eaLnBrk="1" latinLnBrk="1" hangingPunct="1">
        <a:defRPr sz="5960" kern="1200">
          <a:solidFill>
            <a:schemeClr val="tx1"/>
          </a:solidFill>
          <a:latin typeface="+mn-lt"/>
          <a:ea typeface="+mn-ea"/>
          <a:cs typeface="+mn-cs"/>
        </a:defRPr>
      </a:lvl7pPr>
      <a:lvl8pPr marL="10596204" algn="l" defTabSz="3027487" rtl="0" eaLnBrk="1" latinLnBrk="1" hangingPunct="1">
        <a:defRPr sz="5960" kern="1200">
          <a:solidFill>
            <a:schemeClr val="tx1"/>
          </a:solidFill>
          <a:latin typeface="+mn-lt"/>
          <a:ea typeface="+mn-ea"/>
          <a:cs typeface="+mn-cs"/>
        </a:defRPr>
      </a:lvl8pPr>
      <a:lvl9pPr marL="12109948" algn="l" defTabSz="3027487" rtl="0" eaLnBrk="1" latinLnBrk="1"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5"/>
          <p:cNvSpPr txBox="1"/>
          <p:nvPr/>
        </p:nvSpPr>
        <p:spPr>
          <a:xfrm>
            <a:off x="1179194" y="20600988"/>
            <a:ext cx="13197205" cy="20084876"/>
          </a:xfrm>
          <a:prstGeom prst="rect">
            <a:avLst/>
          </a:prstGeom>
          <a:noFill/>
          <a:ln w="76200" cap="sq">
            <a:solidFill>
              <a:schemeClr val="accent6">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latinLnBrk="1">
              <a:lnSpc>
                <a:spcPct val="107000"/>
              </a:lnSpc>
              <a:spcAft>
                <a:spcPts val="800"/>
              </a:spcAft>
            </a:pPr>
            <a:r>
              <a:rPr lang="en-US" altLang="ko-KR" sz="1000" kern="100" dirty="0" smtClean="0">
                <a:effectLst/>
                <a:latin typeface="맑은 고딕" panose="020B0503020000020004" pitchFamily="50" charset="-127"/>
                <a:ea typeface="맑은 고딕" panose="020B0503020000020004" pitchFamily="50" charset="-127"/>
                <a:cs typeface="Times New Roman" panose="02020603050405020304" pitchFamily="18" charset="0"/>
              </a:rPr>
              <a:t>1</a:t>
            </a:r>
            <a:endParaRPr lang="ko-KR" sz="10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10" name="_x2092818099"/>
          <p:cNvSpPr>
            <a:spLocks noChangeArrowheads="1"/>
          </p:cNvSpPr>
          <p:nvPr/>
        </p:nvSpPr>
        <p:spPr bwMode="auto">
          <a:xfrm>
            <a:off x="1219200" y="4102100"/>
            <a:ext cx="27940000" cy="670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36000" tIns="36000" rIns="36000" bIns="36000" anchor="t" anchorCtr="0" upright="1">
            <a:spAutoFit/>
          </a:bodyPr>
          <a:lstStyle/>
          <a:p>
            <a:pPr indent="127000" algn="ctr" latinLnBrk="0">
              <a:lnSpc>
                <a:spcPct val="115000"/>
              </a:lnSpc>
              <a:spcAft>
                <a:spcPts val="0"/>
              </a:spcAft>
            </a:pPr>
            <a:r>
              <a:rPr lang="en-US" sz="1000" kern="100" dirty="0">
                <a:solidFill>
                  <a:srgbClr val="000000"/>
                </a:solidFill>
                <a:effectLst/>
                <a:latin typeface="Times New Roman" panose="02020603050405020304" pitchFamily="18" charset="0"/>
                <a:ea typeface="한양신명조"/>
                <a:cs typeface="Times New Roman" panose="02020603050405020304" pitchFamily="18" charset="0"/>
              </a:rPr>
              <a:t> </a:t>
            </a:r>
            <a:endParaRPr lang="ko-KR" sz="1000" kern="100" dirty="0">
              <a:solidFill>
                <a:srgbClr val="000000"/>
              </a:solidFill>
              <a:effectLst/>
              <a:latin typeface="Times New Roman" panose="02020603050405020304" pitchFamily="18" charset="0"/>
              <a:ea typeface="한양신명조"/>
              <a:cs typeface="Times New Roman" panose="02020603050405020304" pitchFamily="18" charset="0"/>
            </a:endParaRPr>
          </a:p>
          <a:p>
            <a:pPr algn="ctr" latinLnBrk="1">
              <a:lnSpc>
                <a:spcPct val="107000"/>
              </a:lnSpc>
              <a:spcAft>
                <a:spcPts val="0"/>
              </a:spcAft>
            </a:pPr>
            <a:r>
              <a:rPr lang="en-US" sz="6600" b="1" kern="100" dirty="0">
                <a:effectLst/>
                <a:latin typeface="Times-Roman"/>
                <a:ea typeface="맑은 고딕" panose="020B0503020000020004" pitchFamily="50" charset="-127"/>
                <a:cs typeface="Times-Roman"/>
              </a:rPr>
              <a:t>A Design of Digital Feedback LDO Regulator with </a:t>
            </a:r>
            <a:endParaRPr lang="en-US" sz="6600" b="1" kern="100" dirty="0" smtClean="0">
              <a:effectLst/>
              <a:latin typeface="Times-Roman"/>
              <a:ea typeface="맑은 고딕" panose="020B0503020000020004" pitchFamily="50" charset="-127"/>
              <a:cs typeface="Times-Roman"/>
            </a:endParaRPr>
          </a:p>
          <a:p>
            <a:pPr algn="ctr" latinLnBrk="1">
              <a:lnSpc>
                <a:spcPct val="107000"/>
              </a:lnSpc>
              <a:spcAft>
                <a:spcPts val="0"/>
              </a:spcAft>
            </a:pPr>
            <a:r>
              <a:rPr lang="en-US" sz="6600" b="1" kern="100" dirty="0" smtClean="0">
                <a:effectLst/>
                <a:latin typeface="Times-Roman"/>
                <a:ea typeface="맑은 고딕" panose="020B0503020000020004" pitchFamily="50" charset="-127"/>
                <a:cs typeface="Times-Roman"/>
              </a:rPr>
              <a:t>Fast </a:t>
            </a:r>
            <a:r>
              <a:rPr lang="en-US" sz="6600" b="1" kern="100" dirty="0">
                <a:effectLst/>
                <a:latin typeface="Times-Roman"/>
                <a:ea typeface="맑은 고딕" panose="020B0503020000020004" pitchFamily="50" charset="-127"/>
                <a:cs typeface="Times-Roman"/>
              </a:rPr>
              <a:t>Settling Time and Ultra-Low Dropout Voltage</a:t>
            </a:r>
            <a:endParaRPr lang="ko-KR" sz="66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a:p>
            <a:pPr indent="127000" algn="ctr" latinLnBrk="0">
              <a:lnSpc>
                <a:spcPct val="115000"/>
              </a:lnSpc>
              <a:spcAft>
                <a:spcPts val="0"/>
              </a:spcAft>
            </a:pPr>
            <a:r>
              <a:rPr lang="en-US" sz="6600" kern="100" dirty="0">
                <a:solidFill>
                  <a:srgbClr val="000000"/>
                </a:solidFill>
                <a:effectLst/>
                <a:latin typeface="Times New Roman" panose="02020603050405020304" pitchFamily="18" charset="0"/>
                <a:ea typeface="한양신명조"/>
                <a:cs typeface="Times New Roman" panose="02020603050405020304" pitchFamily="18" charset="0"/>
              </a:rPr>
              <a:t> </a:t>
            </a:r>
            <a:endParaRPr lang="ko-KR" sz="6600" kern="100" dirty="0">
              <a:solidFill>
                <a:srgbClr val="000000"/>
              </a:solidFill>
              <a:effectLst/>
              <a:latin typeface="Times New Roman" panose="02020603050405020304" pitchFamily="18" charset="0"/>
              <a:ea typeface="한양신명조"/>
              <a:cs typeface="Times New Roman" panose="02020603050405020304" pitchFamily="18" charset="0"/>
            </a:endParaRPr>
          </a:p>
          <a:p>
            <a:pPr indent="127000" algn="ctr" latinLnBrk="0">
              <a:lnSpc>
                <a:spcPct val="115000"/>
              </a:lnSpc>
              <a:spcAft>
                <a:spcPts val="0"/>
              </a:spcAft>
            </a:pPr>
            <a:r>
              <a:rPr lang="en-US" sz="4400" kern="0" dirty="0" smtClean="0">
                <a:solidFill>
                  <a:srgbClr val="000000"/>
                </a:solidFill>
                <a:latin typeface="Times New Roman" panose="02020603050405020304" pitchFamily="18" charset="0"/>
                <a:ea typeface="휴먼명조"/>
                <a:cs typeface="Times New Roman" panose="02020603050405020304" pitchFamily="18" charset="0"/>
              </a:rPr>
              <a:t>Tae-Wan</a:t>
            </a:r>
            <a:r>
              <a:rPr lang="en-US" sz="4400" kern="0" dirty="0" smtClean="0">
                <a:solidFill>
                  <a:srgbClr val="000000"/>
                </a:solidFill>
                <a:effectLst/>
                <a:latin typeface="Times New Roman" panose="02020603050405020304" pitchFamily="18" charset="0"/>
                <a:ea typeface="휴먼명조"/>
                <a:cs typeface="Times New Roman" panose="02020603050405020304" pitchFamily="18" charset="0"/>
              </a:rPr>
              <a:t> </a:t>
            </a:r>
            <a:r>
              <a:rPr lang="en-US" sz="4400" kern="0" dirty="0">
                <a:solidFill>
                  <a:srgbClr val="000000"/>
                </a:solidFill>
                <a:effectLst/>
                <a:latin typeface="Times New Roman" panose="02020603050405020304" pitchFamily="18" charset="0"/>
                <a:ea typeface="휴먼명조"/>
                <a:cs typeface="Times New Roman" panose="02020603050405020304" pitchFamily="18" charset="0"/>
              </a:rPr>
              <a:t>Kim</a:t>
            </a:r>
            <a:r>
              <a:rPr lang="en-US" sz="4400" kern="100" baseline="30000" dirty="0">
                <a:solidFill>
                  <a:srgbClr val="000000"/>
                </a:solidFill>
                <a:effectLst/>
                <a:latin typeface="Times New Roman" panose="02020603050405020304" pitchFamily="18" charset="0"/>
                <a:ea typeface="한양신명조"/>
                <a:cs typeface="Times New Roman" panose="02020603050405020304" pitchFamily="18" charset="0"/>
              </a:rPr>
              <a:t> 1</a:t>
            </a:r>
            <a:r>
              <a:rPr lang="en-US" sz="4400" kern="100" dirty="0">
                <a:solidFill>
                  <a:srgbClr val="000000"/>
                </a:solidFill>
                <a:effectLst/>
                <a:latin typeface="Times New Roman" panose="02020603050405020304" pitchFamily="18" charset="0"/>
                <a:ea typeface="한양신명조"/>
                <a:cs typeface="Times New Roman" panose="02020603050405020304" pitchFamily="18" charset="0"/>
              </a:rPr>
              <a:t>, </a:t>
            </a:r>
            <a:r>
              <a:rPr lang="en-US" sz="4400" kern="100" dirty="0" smtClean="0">
                <a:solidFill>
                  <a:srgbClr val="000000"/>
                </a:solidFill>
                <a:latin typeface="Times New Roman" panose="02020603050405020304" pitchFamily="18" charset="0"/>
                <a:ea typeface="한양신명조"/>
                <a:cs typeface="Times New Roman" panose="02020603050405020304" pitchFamily="18" charset="0"/>
              </a:rPr>
              <a:t>Tae-Young Yoon</a:t>
            </a:r>
            <a:r>
              <a:rPr lang="en-US" sz="4400" kern="100" baseline="30000" dirty="0" smtClean="0">
                <a:solidFill>
                  <a:srgbClr val="000000"/>
                </a:solidFill>
                <a:effectLst/>
                <a:latin typeface="Times New Roman" panose="02020603050405020304" pitchFamily="18" charset="0"/>
                <a:ea typeface="한양신명조"/>
                <a:cs typeface="Times New Roman" panose="02020603050405020304" pitchFamily="18" charset="0"/>
              </a:rPr>
              <a:t>2</a:t>
            </a:r>
            <a:r>
              <a:rPr lang="en-US" sz="4400" kern="100" dirty="0">
                <a:solidFill>
                  <a:srgbClr val="000000"/>
                </a:solidFill>
                <a:effectLst/>
                <a:latin typeface="Times New Roman" panose="02020603050405020304" pitchFamily="18" charset="0"/>
                <a:ea typeface="한양신명조"/>
                <a:cs typeface="Times New Roman" panose="02020603050405020304" pitchFamily="18" charset="0"/>
              </a:rPr>
              <a:t>, </a:t>
            </a:r>
            <a:r>
              <a:rPr lang="en-US" sz="4400" kern="100" dirty="0" smtClean="0">
                <a:solidFill>
                  <a:srgbClr val="000000"/>
                </a:solidFill>
                <a:latin typeface="Times New Roman" panose="02020603050405020304" pitchFamily="18" charset="0"/>
                <a:ea typeface="한양신명조"/>
                <a:cs typeface="Times New Roman" panose="02020603050405020304" pitchFamily="18" charset="0"/>
              </a:rPr>
              <a:t>Sang-</a:t>
            </a:r>
            <a:r>
              <a:rPr lang="en-US" sz="4400" kern="100" dirty="0" err="1" smtClean="0">
                <a:solidFill>
                  <a:srgbClr val="000000"/>
                </a:solidFill>
                <a:latin typeface="Times New Roman" panose="02020603050405020304" pitchFamily="18" charset="0"/>
                <a:ea typeface="한양신명조"/>
                <a:cs typeface="Times New Roman" panose="02020603050405020304" pitchFamily="18" charset="0"/>
              </a:rPr>
              <a:t>Gyu</a:t>
            </a:r>
            <a:r>
              <a:rPr lang="en-US" sz="4400" kern="100" dirty="0" smtClean="0">
                <a:solidFill>
                  <a:srgbClr val="000000"/>
                </a:solidFill>
                <a:latin typeface="Times New Roman" panose="02020603050405020304" pitchFamily="18" charset="0"/>
                <a:ea typeface="한양신명조"/>
                <a:cs typeface="Times New Roman" panose="02020603050405020304" pitchFamily="18" charset="0"/>
              </a:rPr>
              <a:t> jeon</a:t>
            </a:r>
            <a:r>
              <a:rPr lang="en-US" sz="4400" kern="100" baseline="30000" dirty="0" smtClean="0">
                <a:solidFill>
                  <a:srgbClr val="000000"/>
                </a:solidFill>
                <a:effectLst/>
                <a:latin typeface="Times New Roman" panose="02020603050405020304" pitchFamily="18" charset="0"/>
                <a:ea typeface="한양신명조"/>
                <a:cs typeface="Times New Roman" panose="02020603050405020304" pitchFamily="18" charset="0"/>
              </a:rPr>
              <a:t>3</a:t>
            </a:r>
            <a:r>
              <a:rPr lang="en-US" sz="4400" kern="100" dirty="0">
                <a:solidFill>
                  <a:srgbClr val="000000"/>
                </a:solidFill>
                <a:effectLst/>
                <a:latin typeface="Times New Roman" panose="02020603050405020304" pitchFamily="18" charset="0"/>
                <a:ea typeface="한양신명조"/>
                <a:cs typeface="Times New Roman" panose="02020603050405020304" pitchFamily="18" charset="0"/>
              </a:rPr>
              <a:t>, </a:t>
            </a:r>
            <a:r>
              <a:rPr lang="en-US" sz="4400" kern="100" dirty="0" smtClean="0">
                <a:solidFill>
                  <a:srgbClr val="000000"/>
                </a:solidFill>
                <a:latin typeface="Times New Roman" panose="02020603050405020304" pitchFamily="18" charset="0"/>
                <a:ea typeface="한양신명조"/>
                <a:cs typeface="Times New Roman" panose="02020603050405020304" pitchFamily="18" charset="0"/>
              </a:rPr>
              <a:t>Jong-Wan Jo</a:t>
            </a:r>
            <a:r>
              <a:rPr lang="en-US" sz="4400" kern="100" baseline="30000" dirty="0" smtClean="0">
                <a:solidFill>
                  <a:srgbClr val="000000"/>
                </a:solidFill>
                <a:effectLst/>
                <a:latin typeface="Times New Roman" panose="02020603050405020304" pitchFamily="18" charset="0"/>
                <a:ea typeface="한양신명조"/>
                <a:cs typeface="Times New Roman" panose="02020603050405020304" pitchFamily="18" charset="0"/>
              </a:rPr>
              <a:t>4</a:t>
            </a:r>
            <a:r>
              <a:rPr lang="en-US" sz="4400" kern="100" dirty="0" smtClean="0">
                <a:solidFill>
                  <a:srgbClr val="000000"/>
                </a:solidFill>
                <a:effectLst/>
                <a:latin typeface="Times New Roman" panose="02020603050405020304" pitchFamily="18" charset="0"/>
                <a:ea typeface="한양신명조"/>
                <a:cs typeface="Times New Roman" panose="02020603050405020304" pitchFamily="18" charset="0"/>
              </a:rPr>
              <a:t> and </a:t>
            </a:r>
            <a:r>
              <a:rPr lang="en-US" sz="4400" kern="100" dirty="0">
                <a:solidFill>
                  <a:srgbClr val="000000"/>
                </a:solidFill>
                <a:effectLst/>
                <a:latin typeface="Times New Roman" panose="02020603050405020304" pitchFamily="18" charset="0"/>
                <a:ea typeface="한양신명조"/>
                <a:cs typeface="Times New Roman" panose="02020603050405020304" pitchFamily="18" charset="0"/>
              </a:rPr>
              <a:t>Kang-Yoon </a:t>
            </a:r>
            <a:r>
              <a:rPr lang="en-US" sz="4400" kern="100" dirty="0" smtClean="0">
                <a:solidFill>
                  <a:srgbClr val="000000"/>
                </a:solidFill>
                <a:effectLst/>
                <a:latin typeface="Times New Roman" panose="02020603050405020304" pitchFamily="18" charset="0"/>
                <a:ea typeface="한양신명조"/>
                <a:cs typeface="Times New Roman" panose="02020603050405020304" pitchFamily="18" charset="0"/>
              </a:rPr>
              <a:t>Lee</a:t>
            </a:r>
            <a:endParaRPr lang="ko-KR" sz="4400" kern="100" dirty="0">
              <a:solidFill>
                <a:srgbClr val="000000"/>
              </a:solidFill>
              <a:effectLst/>
              <a:latin typeface="Times New Roman" panose="02020603050405020304" pitchFamily="18" charset="0"/>
              <a:ea typeface="한양신명조"/>
              <a:cs typeface="Times New Roman" panose="02020603050405020304" pitchFamily="18" charset="0"/>
            </a:endParaRPr>
          </a:p>
          <a:p>
            <a:pPr indent="127000" algn="ctr" latinLnBrk="0">
              <a:lnSpc>
                <a:spcPct val="115000"/>
              </a:lnSpc>
              <a:spcAft>
                <a:spcPts val="0"/>
              </a:spcAft>
            </a:pPr>
            <a:r>
              <a:rPr lang="en-US" sz="4400" kern="100" dirty="0">
                <a:solidFill>
                  <a:srgbClr val="000000"/>
                </a:solidFill>
                <a:effectLst/>
                <a:latin typeface="Helvetica" panose="020B0604020202020204" pitchFamily="34" charset="0"/>
                <a:ea typeface="한양신명조"/>
                <a:cs typeface="Times New Roman" panose="02020603050405020304" pitchFamily="18" charset="0"/>
              </a:rPr>
              <a:t>Department of Electrical and Computer Engineering, </a:t>
            </a:r>
            <a:r>
              <a:rPr lang="en-US" sz="4400" kern="100" dirty="0" err="1">
                <a:solidFill>
                  <a:srgbClr val="000000"/>
                </a:solidFill>
                <a:effectLst/>
                <a:latin typeface="Helvetica" panose="020B0604020202020204" pitchFamily="34" charset="0"/>
                <a:ea typeface="한양신명조"/>
                <a:cs typeface="Times New Roman" panose="02020603050405020304" pitchFamily="18" charset="0"/>
              </a:rPr>
              <a:t>Sungkyunkwan</a:t>
            </a:r>
            <a:r>
              <a:rPr lang="en-US" sz="4400" kern="100" dirty="0">
                <a:solidFill>
                  <a:srgbClr val="000000"/>
                </a:solidFill>
                <a:effectLst/>
                <a:latin typeface="Helvetica" panose="020B0604020202020204" pitchFamily="34" charset="0"/>
                <a:ea typeface="한양신명조"/>
                <a:cs typeface="Times New Roman" panose="02020603050405020304" pitchFamily="18" charset="0"/>
              </a:rPr>
              <a:t> Univ</a:t>
            </a:r>
            <a:r>
              <a:rPr lang="en-US" sz="6600" kern="100" dirty="0">
                <a:solidFill>
                  <a:srgbClr val="000000"/>
                </a:solidFill>
                <a:effectLst/>
                <a:latin typeface="Helvetica" panose="020B0604020202020204" pitchFamily="34" charset="0"/>
                <a:ea typeface="한양신명조"/>
                <a:cs typeface="Times New Roman" panose="02020603050405020304" pitchFamily="18" charset="0"/>
              </a:rPr>
              <a:t>.</a:t>
            </a:r>
            <a:endParaRPr lang="ko-KR" sz="6600" kern="100" dirty="0">
              <a:solidFill>
                <a:srgbClr val="000000"/>
              </a:solidFill>
              <a:effectLst/>
              <a:latin typeface="Times New Roman" panose="02020603050405020304" pitchFamily="18" charset="0"/>
              <a:ea typeface="한양신명조"/>
              <a:cs typeface="Times New Roman" panose="02020603050405020304" pitchFamily="18" charset="0"/>
            </a:endParaRPr>
          </a:p>
          <a:p>
            <a:pPr indent="127000" algn="ctr" latinLnBrk="0">
              <a:lnSpc>
                <a:spcPct val="115000"/>
              </a:lnSpc>
              <a:spcAft>
                <a:spcPts val="0"/>
              </a:spcAft>
            </a:pPr>
            <a:r>
              <a:rPr lang="en-US" sz="6600" kern="100" dirty="0">
                <a:solidFill>
                  <a:srgbClr val="000000"/>
                </a:solidFill>
                <a:effectLst/>
                <a:latin typeface="Helvetica" panose="020B0604020202020204" pitchFamily="34" charset="0"/>
                <a:ea typeface="한양신명조"/>
                <a:cs typeface="Times New Roman" panose="02020603050405020304" pitchFamily="18" charset="0"/>
              </a:rPr>
              <a:t> </a:t>
            </a:r>
            <a:endParaRPr lang="ko-KR" sz="6600" kern="100" dirty="0">
              <a:solidFill>
                <a:srgbClr val="000000"/>
              </a:solidFill>
              <a:effectLst/>
              <a:latin typeface="Times New Roman" panose="02020603050405020304" pitchFamily="18" charset="0"/>
              <a:ea typeface="한양신명조"/>
              <a:cs typeface="Times New Roman" panose="02020603050405020304" pitchFamily="18" charset="0"/>
            </a:endParaRPr>
          </a:p>
        </p:txBody>
      </p:sp>
      <p:sp>
        <p:nvSpPr>
          <p:cNvPr id="12" name="Text Box 5"/>
          <p:cNvSpPr txBox="1"/>
          <p:nvPr/>
        </p:nvSpPr>
        <p:spPr>
          <a:xfrm>
            <a:off x="1229994" y="11302365"/>
            <a:ext cx="13197205" cy="7782048"/>
          </a:xfrm>
          <a:prstGeom prst="rect">
            <a:avLst/>
          </a:prstGeom>
          <a:noFill/>
          <a:ln w="76200" cap="sq">
            <a:solidFill>
              <a:schemeClr val="accent6">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latinLnBrk="1">
              <a:lnSpc>
                <a:spcPct val="107000"/>
              </a:lnSpc>
              <a:spcAft>
                <a:spcPts val="800"/>
              </a:spcAft>
            </a:pPr>
            <a:r>
              <a:rPr lang="en-US" altLang="ko-KR" sz="1000" kern="100" dirty="0" smtClean="0">
                <a:effectLst/>
                <a:latin typeface="맑은 고딕" panose="020B0503020000020004" pitchFamily="50" charset="-127"/>
                <a:ea typeface="맑은 고딕" panose="020B0503020000020004" pitchFamily="50" charset="-127"/>
                <a:cs typeface="Times New Roman" panose="02020603050405020304" pitchFamily="18" charset="0"/>
              </a:rPr>
              <a:t>1</a:t>
            </a:r>
            <a:endParaRPr lang="ko-KR" sz="10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13" name="모서리가 둥근 직사각형 12"/>
          <p:cNvSpPr/>
          <p:nvPr/>
        </p:nvSpPr>
        <p:spPr>
          <a:xfrm>
            <a:off x="2628899" y="10627849"/>
            <a:ext cx="10385023" cy="1499853"/>
          </a:xfrm>
          <a:prstGeom prst="roundRect">
            <a:avLst>
              <a:gd name="adj" fmla="val 0"/>
            </a:avLst>
          </a:prstGeom>
          <a:gradFill>
            <a:gsLst>
              <a:gs pos="0">
                <a:srgbClr val="3C7F31">
                  <a:lumMod val="87000"/>
                  <a:lumOff val="13000"/>
                </a:srgbClr>
              </a:gs>
              <a:gs pos="50000">
                <a:srgbClr val="3C7F31"/>
              </a:gs>
              <a:gs pos="100000">
                <a:srgbClr val="3C7F31">
                  <a:lumMod val="97000"/>
                </a:srgbClr>
              </a:gs>
            </a:gsLst>
          </a:gradFill>
        </p:spPr>
        <p:style>
          <a:lnRef idx="1">
            <a:schemeClr val="accent6"/>
          </a:lnRef>
          <a:fillRef idx="3">
            <a:schemeClr val="accent6"/>
          </a:fillRef>
          <a:effectRef idx="2">
            <a:schemeClr val="accent6"/>
          </a:effectRef>
          <a:fontRef idx="minor">
            <a:schemeClr val="lt1"/>
          </a:fontRef>
        </p:style>
        <p:txBody>
          <a:bodyPr rot="0" spcFirstLastPara="0" vert="horz" wrap="square" lIns="72000" tIns="0" rIns="72000" bIns="0" numCol="1" spcCol="0" rtlCol="0" fromWordArt="0" anchor="ctr" anchorCtr="0" forceAA="0" compatLnSpc="1">
            <a:prstTxWarp prst="textNoShape">
              <a:avLst/>
            </a:prstTxWarp>
            <a:noAutofit/>
          </a:bodyPr>
          <a:lstStyle/>
          <a:p>
            <a:pPr algn="ctr" latinLnBrk="1">
              <a:lnSpc>
                <a:spcPct val="107000"/>
              </a:lnSpc>
              <a:spcAft>
                <a:spcPts val="0"/>
              </a:spcAft>
            </a:pPr>
            <a:r>
              <a:rPr lang="en-US" sz="6000" b="1" kern="100" dirty="0">
                <a:effectLst/>
                <a:ea typeface="맑은 고딕" panose="020B0503020000020004" pitchFamily="50" charset="-127"/>
                <a:cs typeface="Times New Roman" panose="02020603050405020304" pitchFamily="18" charset="0"/>
              </a:rPr>
              <a:t>Introduction</a:t>
            </a:r>
            <a:endParaRPr lang="ko-KR" sz="6000" kern="100" dirty="0">
              <a:effectLst/>
              <a:ea typeface="맑은 고딕" panose="020B0503020000020004" pitchFamily="50" charset="-127"/>
              <a:cs typeface="Times New Roman" panose="02020603050405020304" pitchFamily="18" charset="0"/>
            </a:endParaRPr>
          </a:p>
        </p:txBody>
      </p:sp>
      <p:sp>
        <p:nvSpPr>
          <p:cNvPr id="3" name="TextBox 2"/>
          <p:cNvSpPr txBox="1"/>
          <p:nvPr/>
        </p:nvSpPr>
        <p:spPr>
          <a:xfrm>
            <a:off x="1727883" y="12230846"/>
            <a:ext cx="11795026" cy="7064242"/>
          </a:xfrm>
          <a:prstGeom prst="rect">
            <a:avLst/>
          </a:prstGeom>
          <a:noFill/>
        </p:spPr>
        <p:txBody>
          <a:bodyPr wrap="square" rtlCol="0">
            <a:spAutoFit/>
          </a:bodyPr>
          <a:lstStyle/>
          <a:p>
            <a:pPr marL="1143000" indent="-1143000">
              <a:buFont typeface="Arial" panose="020B0604020202020204" pitchFamily="34" charset="0"/>
              <a:buChar char="•"/>
            </a:pPr>
            <a:r>
              <a:rPr lang="en-US" altLang="ko-KR" sz="4800" dirty="0" smtClean="0"/>
              <a:t>In </a:t>
            </a:r>
            <a:r>
              <a:rPr lang="en-US" altLang="ko-KR" sz="4800" dirty="0"/>
              <a:t>order to increase the efficiency of the LDO, it is necessary to design a </a:t>
            </a:r>
            <a:r>
              <a:rPr lang="en-US" altLang="ko-KR" sz="4800" dirty="0" smtClean="0"/>
              <a:t>low drop out </a:t>
            </a:r>
            <a:r>
              <a:rPr lang="en-US" altLang="ko-KR" sz="4800" dirty="0"/>
              <a:t>voltage and low current </a:t>
            </a:r>
            <a:r>
              <a:rPr lang="en-US" altLang="ko-KR" sz="4800" dirty="0" smtClean="0"/>
              <a:t>consumption</a:t>
            </a:r>
          </a:p>
          <a:p>
            <a:pPr marL="1143000" indent="-1143000">
              <a:buFont typeface="Arial" panose="020B0604020202020204" pitchFamily="34" charset="0"/>
              <a:buChar char="•"/>
            </a:pPr>
            <a:endParaRPr lang="en-US" altLang="ko-KR" sz="4800" dirty="0"/>
          </a:p>
          <a:p>
            <a:pPr marL="1143000" indent="-1143000">
              <a:buFont typeface="Arial" panose="020B0604020202020204" pitchFamily="34" charset="0"/>
              <a:buChar char="•"/>
            </a:pPr>
            <a:r>
              <a:rPr lang="en-US" altLang="ko-KR" sz="4800" dirty="0"/>
              <a:t>This </a:t>
            </a:r>
            <a:r>
              <a:rPr lang="en-US" altLang="ko-KR" sz="4800" dirty="0" smtClean="0"/>
              <a:t>poster </a:t>
            </a:r>
            <a:r>
              <a:rPr lang="en-US" altLang="ko-KR" sz="4800" dirty="0"/>
              <a:t>discusses the design of a digital LDO with ultra-low voltage drop and a triple-mode technique for low power and fast settling time</a:t>
            </a:r>
            <a:endParaRPr lang="en-US" altLang="ko-KR" sz="4800" dirty="0" smtClean="0"/>
          </a:p>
          <a:p>
            <a:pPr marL="1143000" indent="-1143000">
              <a:buAutoNum type="arabicPeriod"/>
            </a:pPr>
            <a:endParaRPr lang="ko-KR" altLang="en-US" dirty="0"/>
          </a:p>
        </p:txBody>
      </p:sp>
      <p:sp>
        <p:nvSpPr>
          <p:cNvPr id="15" name="모서리가 둥근 직사각형 14"/>
          <p:cNvSpPr/>
          <p:nvPr/>
        </p:nvSpPr>
        <p:spPr>
          <a:xfrm>
            <a:off x="2474594" y="19753608"/>
            <a:ext cx="10385023" cy="1499853"/>
          </a:xfrm>
          <a:prstGeom prst="roundRect">
            <a:avLst>
              <a:gd name="adj" fmla="val 0"/>
            </a:avLst>
          </a:prstGeom>
          <a:gradFill>
            <a:gsLst>
              <a:gs pos="0">
                <a:srgbClr val="3C7F31">
                  <a:lumMod val="87000"/>
                  <a:lumOff val="13000"/>
                </a:srgbClr>
              </a:gs>
              <a:gs pos="50000">
                <a:srgbClr val="3C7F31"/>
              </a:gs>
              <a:gs pos="100000">
                <a:srgbClr val="3C7F31">
                  <a:lumMod val="97000"/>
                </a:srgbClr>
              </a:gs>
            </a:gsLst>
          </a:gradFill>
        </p:spPr>
        <p:style>
          <a:lnRef idx="1">
            <a:schemeClr val="accent6"/>
          </a:lnRef>
          <a:fillRef idx="3">
            <a:schemeClr val="accent6"/>
          </a:fillRef>
          <a:effectRef idx="2">
            <a:schemeClr val="accent6"/>
          </a:effectRef>
          <a:fontRef idx="minor">
            <a:schemeClr val="lt1"/>
          </a:fontRef>
        </p:style>
        <p:txBody>
          <a:bodyPr rot="0" spcFirstLastPara="0" vert="horz" wrap="square" lIns="72000" tIns="0" rIns="72000" bIns="0" numCol="1" spcCol="0" rtlCol="0" fromWordArt="0" anchor="ctr" anchorCtr="0" forceAA="0" compatLnSpc="1">
            <a:prstTxWarp prst="textNoShape">
              <a:avLst/>
            </a:prstTxWarp>
            <a:noAutofit/>
          </a:bodyPr>
          <a:lstStyle/>
          <a:p>
            <a:pPr algn="ctr"/>
            <a:r>
              <a:rPr lang="en-US" altLang="ko-KR" b="1" dirty="0"/>
              <a:t>Structure</a:t>
            </a:r>
            <a:endParaRPr lang="ko-KR" altLang="ko-KR" dirty="0"/>
          </a:p>
        </p:txBody>
      </p:sp>
      <p:sp>
        <p:nvSpPr>
          <p:cNvPr id="18" name="TextBox 17"/>
          <p:cNvSpPr txBox="1"/>
          <p:nvPr/>
        </p:nvSpPr>
        <p:spPr>
          <a:xfrm>
            <a:off x="1245971" y="29150832"/>
            <a:ext cx="12928458" cy="830997"/>
          </a:xfrm>
          <a:prstGeom prst="rect">
            <a:avLst/>
          </a:prstGeom>
          <a:noFill/>
        </p:spPr>
        <p:txBody>
          <a:bodyPr wrap="square" rtlCol="0">
            <a:spAutoFit/>
          </a:bodyPr>
          <a:lstStyle/>
          <a:p>
            <a:pPr algn="ctr"/>
            <a:r>
              <a:rPr lang="en-US" altLang="ko-KR" sz="4800" b="1" dirty="0" smtClean="0"/>
              <a:t>&lt; proposed </a:t>
            </a:r>
            <a:r>
              <a:rPr lang="en-US" altLang="ko-KR" sz="4800" b="1" dirty="0"/>
              <a:t>digital </a:t>
            </a:r>
            <a:r>
              <a:rPr lang="en-US" altLang="ko-KR" sz="4800" b="1" dirty="0" smtClean="0"/>
              <a:t>LDO Structure &gt;</a:t>
            </a:r>
            <a:endParaRPr lang="ko-KR" altLang="en-US" sz="4800" b="1" dirty="0"/>
          </a:p>
        </p:txBody>
      </p:sp>
      <p:sp>
        <p:nvSpPr>
          <p:cNvPr id="19" name="TextBox 18"/>
          <p:cNvSpPr txBox="1"/>
          <p:nvPr/>
        </p:nvSpPr>
        <p:spPr>
          <a:xfrm>
            <a:off x="1555263" y="30043931"/>
            <a:ext cx="12396711" cy="8956298"/>
          </a:xfrm>
          <a:prstGeom prst="rect">
            <a:avLst/>
          </a:prstGeom>
          <a:noFill/>
        </p:spPr>
        <p:txBody>
          <a:bodyPr wrap="square" rtlCol="0">
            <a:spAutoFit/>
          </a:bodyPr>
          <a:lstStyle/>
          <a:p>
            <a:pPr marL="685800" indent="-685800">
              <a:buFont typeface="Arial" panose="020B0604020202020204" pitchFamily="34" charset="0"/>
              <a:buChar char="•"/>
            </a:pPr>
            <a:r>
              <a:rPr lang="en-US" altLang="ko-KR" sz="4800" dirty="0" smtClean="0"/>
              <a:t>The </a:t>
            </a:r>
            <a:r>
              <a:rPr lang="en-US" altLang="ko-KR" sz="4800" dirty="0"/>
              <a:t>comparator </a:t>
            </a:r>
            <a:r>
              <a:rPr lang="en-US" altLang="ko-KR" sz="4800" dirty="0" smtClean="0"/>
              <a:t>compares </a:t>
            </a:r>
            <a:r>
              <a:rPr lang="en-US" altLang="ko-KR" sz="4800" dirty="0"/>
              <a:t>the reference </a:t>
            </a:r>
            <a:r>
              <a:rPr lang="en-US" altLang="ko-KR" sz="4800" dirty="0" smtClean="0"/>
              <a:t>                                      voltage  </a:t>
            </a:r>
            <a:r>
              <a:rPr lang="en-US" altLang="ko-KR" sz="4800" dirty="0"/>
              <a:t>with the output voltage </a:t>
            </a:r>
            <a:r>
              <a:rPr lang="en-US" altLang="ko-KR" sz="4800" dirty="0" smtClean="0"/>
              <a:t>and </a:t>
            </a:r>
            <a:r>
              <a:rPr lang="en-US" altLang="ko-KR" sz="4800" dirty="0"/>
              <a:t>turns on </a:t>
            </a:r>
            <a:r>
              <a:rPr lang="en-US" altLang="ko-KR" sz="4800" dirty="0" smtClean="0"/>
              <a:t> </a:t>
            </a:r>
            <a:r>
              <a:rPr lang="en-US" altLang="ko-KR" sz="4800" dirty="0"/>
              <a:t>off the output transistors </a:t>
            </a:r>
            <a:r>
              <a:rPr lang="en-US" altLang="ko-KR" sz="4800" dirty="0" smtClean="0"/>
              <a:t>one </a:t>
            </a:r>
            <a:r>
              <a:rPr lang="en-US" altLang="ko-KR" sz="4800" dirty="0"/>
              <a:t>by one in the </a:t>
            </a:r>
            <a:r>
              <a:rPr lang="en-US" altLang="ko-KR" sz="4800" dirty="0" smtClean="0"/>
              <a:t>controller</a:t>
            </a:r>
          </a:p>
          <a:p>
            <a:pPr marL="685800" indent="-685800">
              <a:buFont typeface="Arial" panose="020B0604020202020204" pitchFamily="34" charset="0"/>
              <a:buChar char="•"/>
            </a:pPr>
            <a:endParaRPr lang="en-US" altLang="ko-KR" sz="4800" dirty="0" smtClean="0"/>
          </a:p>
          <a:p>
            <a:pPr marL="685800" indent="-685800">
              <a:buFont typeface="Arial" panose="020B0604020202020204" pitchFamily="34" charset="0"/>
              <a:buChar char="•"/>
            </a:pPr>
            <a:r>
              <a:rPr lang="en-US" altLang="ko-KR" sz="4800" dirty="0" smtClean="0"/>
              <a:t>Components </a:t>
            </a:r>
            <a:r>
              <a:rPr lang="en-US" altLang="ko-KR" sz="4800" dirty="0"/>
              <a:t>include pass transistors, error amplifiers, a BGR circuit that generates a </a:t>
            </a:r>
            <a:r>
              <a:rPr lang="en-US" altLang="ko-KR" sz="4800" dirty="0" smtClean="0"/>
              <a:t>reference </a:t>
            </a:r>
            <a:r>
              <a:rPr lang="en-US" altLang="ko-KR" sz="4800" dirty="0"/>
              <a:t>voltage, and a resistor </a:t>
            </a:r>
            <a:r>
              <a:rPr lang="en-US" altLang="ko-KR" sz="4800" dirty="0" smtClean="0"/>
              <a:t>divider</a:t>
            </a:r>
          </a:p>
          <a:p>
            <a:pPr marL="685800" indent="-685800">
              <a:buFont typeface="Arial" panose="020B0604020202020204" pitchFamily="34" charset="0"/>
              <a:buChar char="•"/>
            </a:pPr>
            <a:endParaRPr lang="en-US" altLang="ko-KR" sz="4800" dirty="0" smtClean="0"/>
          </a:p>
          <a:p>
            <a:pPr marL="685800" indent="-685800">
              <a:buFont typeface="Arial" panose="020B0604020202020204" pitchFamily="34" charset="0"/>
              <a:buChar char="•"/>
            </a:pPr>
            <a:r>
              <a:rPr lang="en-US" altLang="ko-KR" sz="4800" dirty="0" smtClean="0"/>
              <a:t>In </a:t>
            </a:r>
            <a:r>
              <a:rPr lang="en-US" altLang="ko-KR" sz="4800" dirty="0"/>
              <a:t>order to have fast settling time and low current consumption, we implemented a triple mode of Boost, Normal, and Retention</a:t>
            </a:r>
            <a:endParaRPr lang="en-US" altLang="ko-KR" sz="4800" dirty="0" smtClean="0"/>
          </a:p>
        </p:txBody>
      </p:sp>
      <p:sp>
        <p:nvSpPr>
          <p:cNvPr id="20" name="Text Box 5"/>
          <p:cNvSpPr txBox="1"/>
          <p:nvPr/>
        </p:nvSpPr>
        <p:spPr>
          <a:xfrm>
            <a:off x="15861413" y="11252529"/>
            <a:ext cx="13197205" cy="21539298"/>
          </a:xfrm>
          <a:prstGeom prst="rect">
            <a:avLst/>
          </a:prstGeom>
          <a:noFill/>
          <a:ln w="76200" cap="sq">
            <a:solidFill>
              <a:schemeClr val="accent6">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latinLnBrk="1">
              <a:lnSpc>
                <a:spcPct val="107000"/>
              </a:lnSpc>
              <a:spcAft>
                <a:spcPts val="800"/>
              </a:spcAft>
            </a:pPr>
            <a:r>
              <a:rPr lang="en-US" altLang="ko-KR" sz="1000" kern="100" dirty="0" smtClean="0">
                <a:effectLst/>
                <a:latin typeface="맑은 고딕" panose="020B0503020000020004" pitchFamily="50" charset="-127"/>
                <a:ea typeface="맑은 고딕" panose="020B0503020000020004" pitchFamily="50" charset="-127"/>
                <a:cs typeface="Times New Roman" panose="02020603050405020304" pitchFamily="18" charset="0"/>
              </a:rPr>
              <a:t>1</a:t>
            </a:r>
            <a:endParaRPr lang="ko-KR" sz="10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2" name="Rectangle 2"/>
          <p:cNvSpPr>
            <a:spLocks noChangeArrowheads="1"/>
          </p:cNvSpPr>
          <p:nvPr/>
        </p:nvSpPr>
        <p:spPr bwMode="auto">
          <a:xfrm>
            <a:off x="0" y="0"/>
            <a:ext cx="302752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7" name="Rectangle 4"/>
          <p:cNvSpPr>
            <a:spLocks noChangeArrowheads="1"/>
          </p:cNvSpPr>
          <p:nvPr/>
        </p:nvSpPr>
        <p:spPr bwMode="auto">
          <a:xfrm>
            <a:off x="152400" y="152400"/>
            <a:ext cx="302752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sp>
        <p:nvSpPr>
          <p:cNvPr id="23" name="Rectangle 10"/>
          <p:cNvSpPr>
            <a:spLocks noChangeArrowheads="1"/>
          </p:cNvSpPr>
          <p:nvPr/>
        </p:nvSpPr>
        <p:spPr bwMode="auto">
          <a:xfrm>
            <a:off x="304800" y="304800"/>
            <a:ext cx="302752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ko-KR" altLang="en-US"/>
          </a:p>
        </p:txBody>
      </p:sp>
      <p:pic>
        <p:nvPicPr>
          <p:cNvPr id="26" name="그림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178" y="21550326"/>
            <a:ext cx="10974335" cy="7631470"/>
          </a:xfrm>
          <a:prstGeom prst="rect">
            <a:avLst/>
          </a:prstGeom>
        </p:spPr>
      </p:pic>
      <p:sp>
        <p:nvSpPr>
          <p:cNvPr id="28" name="모서리가 둥근 직사각형 27"/>
          <p:cNvSpPr/>
          <p:nvPr/>
        </p:nvSpPr>
        <p:spPr>
          <a:xfrm>
            <a:off x="17196237" y="10573371"/>
            <a:ext cx="10385023" cy="1363503"/>
          </a:xfrm>
          <a:prstGeom prst="roundRect">
            <a:avLst>
              <a:gd name="adj" fmla="val 0"/>
            </a:avLst>
          </a:prstGeom>
          <a:gradFill>
            <a:gsLst>
              <a:gs pos="0">
                <a:srgbClr val="3C7F31">
                  <a:lumMod val="87000"/>
                  <a:lumOff val="13000"/>
                </a:srgbClr>
              </a:gs>
              <a:gs pos="50000">
                <a:srgbClr val="3C7F31"/>
              </a:gs>
              <a:gs pos="100000">
                <a:srgbClr val="3C7F31">
                  <a:lumMod val="97000"/>
                </a:srgbClr>
              </a:gs>
            </a:gsLst>
          </a:gradFill>
        </p:spPr>
        <p:style>
          <a:lnRef idx="1">
            <a:schemeClr val="accent6"/>
          </a:lnRef>
          <a:fillRef idx="3">
            <a:schemeClr val="accent6"/>
          </a:fillRef>
          <a:effectRef idx="2">
            <a:schemeClr val="accent6"/>
          </a:effectRef>
          <a:fontRef idx="minor">
            <a:schemeClr val="lt1"/>
          </a:fontRef>
        </p:style>
        <p:txBody>
          <a:bodyPr rot="0" spcFirstLastPara="0" vert="horz" wrap="square" lIns="72000" tIns="0" rIns="72000" bIns="0" numCol="1" spcCol="0" rtlCol="0" fromWordArt="0" anchor="ctr" anchorCtr="0" forceAA="0" compatLnSpc="1">
            <a:prstTxWarp prst="textNoShape">
              <a:avLst/>
            </a:prstTxWarp>
            <a:noAutofit/>
          </a:bodyPr>
          <a:lstStyle/>
          <a:p>
            <a:pPr algn="ctr"/>
            <a:r>
              <a:rPr lang="en-US" altLang="ko-KR" b="1" dirty="0"/>
              <a:t>Structure</a:t>
            </a:r>
            <a:endParaRPr lang="ko-KR" altLang="ko-KR" dirty="0"/>
          </a:p>
        </p:txBody>
      </p:sp>
      <p:pic>
        <p:nvPicPr>
          <p:cNvPr id="16" name="그림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34355" y="11936874"/>
            <a:ext cx="6722445" cy="3188977"/>
          </a:xfrm>
          <a:prstGeom prst="rect">
            <a:avLst/>
          </a:prstGeom>
        </p:spPr>
      </p:pic>
      <p:sp>
        <p:nvSpPr>
          <p:cNvPr id="31" name="TextBox 30"/>
          <p:cNvSpPr txBox="1"/>
          <p:nvPr/>
        </p:nvSpPr>
        <p:spPr>
          <a:xfrm>
            <a:off x="15933752" y="18884693"/>
            <a:ext cx="12928458" cy="830997"/>
          </a:xfrm>
          <a:prstGeom prst="rect">
            <a:avLst/>
          </a:prstGeom>
          <a:noFill/>
        </p:spPr>
        <p:txBody>
          <a:bodyPr wrap="square" rtlCol="0">
            <a:spAutoFit/>
          </a:bodyPr>
          <a:lstStyle/>
          <a:p>
            <a:pPr algn="ctr"/>
            <a:r>
              <a:rPr lang="en-US" altLang="ko-KR" sz="4800" b="1" dirty="0" smtClean="0"/>
              <a:t>&lt; Triple mode transient result&gt;</a:t>
            </a:r>
          </a:p>
        </p:txBody>
      </p:sp>
      <p:sp>
        <p:nvSpPr>
          <p:cNvPr id="32" name="Text Box 5"/>
          <p:cNvSpPr txBox="1"/>
          <p:nvPr/>
        </p:nvSpPr>
        <p:spPr>
          <a:xfrm>
            <a:off x="15961995" y="33985199"/>
            <a:ext cx="13197205" cy="6659719"/>
          </a:xfrm>
          <a:prstGeom prst="rect">
            <a:avLst/>
          </a:prstGeom>
          <a:noFill/>
          <a:ln w="76200" cap="sq">
            <a:solidFill>
              <a:schemeClr val="accent6">
                <a:lumMod val="75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latinLnBrk="1">
              <a:lnSpc>
                <a:spcPct val="107000"/>
              </a:lnSpc>
              <a:spcAft>
                <a:spcPts val="800"/>
              </a:spcAft>
            </a:pPr>
            <a:r>
              <a:rPr lang="en-US" altLang="ko-KR" sz="1000" kern="100" dirty="0" smtClean="0">
                <a:effectLst/>
                <a:latin typeface="맑은 고딕" panose="020B0503020000020004" pitchFamily="50" charset="-127"/>
                <a:ea typeface="맑은 고딕" panose="020B0503020000020004" pitchFamily="50" charset="-127"/>
                <a:cs typeface="Times New Roman" panose="02020603050405020304" pitchFamily="18" charset="0"/>
              </a:rPr>
              <a:t>1</a:t>
            </a:r>
            <a:endParaRPr lang="ko-KR" sz="1000" kern="100" dirty="0">
              <a:effectLst/>
              <a:latin typeface="맑은 고딕" panose="020B0503020000020004" pitchFamily="50" charset="-127"/>
              <a:ea typeface="맑은 고딕" panose="020B0503020000020004" pitchFamily="50" charset="-127"/>
              <a:cs typeface="Times New Roman" panose="02020603050405020304" pitchFamily="18" charset="0"/>
            </a:endParaRPr>
          </a:p>
        </p:txBody>
      </p:sp>
      <p:sp>
        <p:nvSpPr>
          <p:cNvPr id="33" name="모서리가 둥근 직사각형 32"/>
          <p:cNvSpPr/>
          <p:nvPr/>
        </p:nvSpPr>
        <p:spPr>
          <a:xfrm>
            <a:off x="17196236" y="33237846"/>
            <a:ext cx="10385023" cy="1499853"/>
          </a:xfrm>
          <a:prstGeom prst="roundRect">
            <a:avLst>
              <a:gd name="adj" fmla="val 0"/>
            </a:avLst>
          </a:prstGeom>
          <a:gradFill>
            <a:gsLst>
              <a:gs pos="0">
                <a:srgbClr val="3C7F31">
                  <a:lumMod val="87000"/>
                  <a:lumOff val="13000"/>
                </a:srgbClr>
              </a:gs>
              <a:gs pos="50000">
                <a:srgbClr val="3C7F31"/>
              </a:gs>
              <a:gs pos="100000">
                <a:srgbClr val="3C7F31">
                  <a:lumMod val="97000"/>
                </a:srgbClr>
              </a:gs>
            </a:gsLst>
          </a:gradFill>
        </p:spPr>
        <p:style>
          <a:lnRef idx="1">
            <a:schemeClr val="accent6"/>
          </a:lnRef>
          <a:fillRef idx="3">
            <a:schemeClr val="accent6"/>
          </a:fillRef>
          <a:effectRef idx="2">
            <a:schemeClr val="accent6"/>
          </a:effectRef>
          <a:fontRef idx="minor">
            <a:schemeClr val="lt1"/>
          </a:fontRef>
        </p:style>
        <p:txBody>
          <a:bodyPr rot="0" spcFirstLastPara="0" vert="horz" wrap="square" lIns="72000" tIns="0" rIns="72000" bIns="0" numCol="1" spcCol="0" rtlCol="0" fromWordArt="0" anchor="ctr" anchorCtr="0" forceAA="0" compatLnSpc="1">
            <a:prstTxWarp prst="textNoShape">
              <a:avLst/>
            </a:prstTxWarp>
            <a:noAutofit/>
          </a:bodyPr>
          <a:lstStyle/>
          <a:p>
            <a:pPr algn="ctr" latinLnBrk="1">
              <a:lnSpc>
                <a:spcPct val="107000"/>
              </a:lnSpc>
              <a:spcAft>
                <a:spcPts val="0"/>
              </a:spcAft>
            </a:pPr>
            <a:r>
              <a:rPr lang="en-US" altLang="ko-KR" sz="6000" b="1" kern="100" dirty="0" smtClean="0">
                <a:ea typeface="맑은 고딕" panose="020B0503020000020004" pitchFamily="50" charset="-127"/>
                <a:cs typeface="Times New Roman" panose="02020603050405020304" pitchFamily="18" charset="0"/>
              </a:rPr>
              <a:t>Conclusion</a:t>
            </a:r>
            <a:endParaRPr lang="ko-KR" sz="6000" kern="100" dirty="0">
              <a:effectLst/>
              <a:ea typeface="맑은 고딕" panose="020B0503020000020004" pitchFamily="50" charset="-127"/>
              <a:cs typeface="Times New Roman" panose="02020603050405020304" pitchFamily="18" charset="0"/>
            </a:endParaRPr>
          </a:p>
        </p:txBody>
      </p:sp>
      <p:pic>
        <p:nvPicPr>
          <p:cNvPr id="25" name="그림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94900" y="12100987"/>
            <a:ext cx="6001932" cy="2974172"/>
          </a:xfrm>
          <a:prstGeom prst="rect">
            <a:avLst/>
          </a:prstGeom>
        </p:spPr>
      </p:pic>
      <p:pic>
        <p:nvPicPr>
          <p:cNvPr id="34" name="그림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75919" y="15289964"/>
            <a:ext cx="5368192" cy="3499481"/>
          </a:xfrm>
          <a:prstGeom prst="rect">
            <a:avLst/>
          </a:prstGeom>
        </p:spPr>
      </p:pic>
      <p:sp>
        <p:nvSpPr>
          <p:cNvPr id="35" name="TextBox 34"/>
          <p:cNvSpPr txBox="1"/>
          <p:nvPr/>
        </p:nvSpPr>
        <p:spPr>
          <a:xfrm>
            <a:off x="16261659" y="19729930"/>
            <a:ext cx="12396711" cy="13634502"/>
          </a:xfrm>
          <a:prstGeom prst="rect">
            <a:avLst/>
          </a:prstGeom>
          <a:noFill/>
        </p:spPr>
        <p:txBody>
          <a:bodyPr wrap="square" rtlCol="0">
            <a:spAutoFit/>
          </a:bodyPr>
          <a:lstStyle/>
          <a:p>
            <a:pPr marL="571500" indent="-571500">
              <a:buFont typeface="Arial" panose="020B0604020202020204" pitchFamily="34" charset="0"/>
              <a:buChar char="•"/>
            </a:pPr>
            <a:r>
              <a:rPr lang="en-US" altLang="ko-KR" sz="4400" dirty="0" smtClean="0"/>
              <a:t>The pictures above are listed in order of Normal, Boost and Retention mode</a:t>
            </a:r>
          </a:p>
          <a:p>
            <a:pPr marL="571500" indent="-571500">
              <a:buFont typeface="Arial" panose="020B0604020202020204" pitchFamily="34" charset="0"/>
              <a:buChar char="•"/>
            </a:pPr>
            <a:endParaRPr lang="en-US" altLang="ko-KR" sz="4400" dirty="0" smtClean="0"/>
          </a:p>
          <a:p>
            <a:pPr marL="571500" indent="-571500">
              <a:buFont typeface="Arial" panose="020B0604020202020204" pitchFamily="34" charset="0"/>
              <a:buChar char="•"/>
            </a:pPr>
            <a:r>
              <a:rPr lang="en-US" altLang="ko-KR" sz="4400" dirty="0" smtClean="0"/>
              <a:t>The </a:t>
            </a:r>
            <a:r>
              <a:rPr lang="en-US" altLang="ko-KR" sz="4400" dirty="0"/>
              <a:t>input voltage range is 0.8 to 1.5V, and when the input voltage is 1V, the output voltage range is 0.746V to </a:t>
            </a:r>
            <a:r>
              <a:rPr lang="en-US" altLang="ko-KR" sz="4400" dirty="0" smtClean="0"/>
              <a:t>0.956V</a:t>
            </a:r>
          </a:p>
          <a:p>
            <a:pPr marL="571500" indent="-571500">
              <a:buFont typeface="Arial" panose="020B0604020202020204" pitchFamily="34" charset="0"/>
              <a:buChar char="•"/>
            </a:pPr>
            <a:endParaRPr lang="en-US" altLang="ko-KR" sz="4400" dirty="0" smtClean="0"/>
          </a:p>
          <a:p>
            <a:pPr marL="685800" indent="-685800">
              <a:buFont typeface="Arial" panose="020B0604020202020204" pitchFamily="34" charset="0"/>
              <a:buChar char="•"/>
            </a:pPr>
            <a:r>
              <a:rPr lang="en-US" altLang="ko-KR" sz="4400" dirty="0" smtClean="0"/>
              <a:t> </a:t>
            </a:r>
            <a:r>
              <a:rPr lang="en-US" altLang="ko-KR" sz="4400" dirty="0"/>
              <a:t>The settling time is 60us in Normal mode and 30us in Boost </a:t>
            </a:r>
            <a:r>
              <a:rPr lang="en-US" altLang="ko-KR" sz="4400" dirty="0" smtClean="0"/>
              <a:t>mode</a:t>
            </a:r>
          </a:p>
          <a:p>
            <a:pPr marL="685800" indent="-685800">
              <a:buFont typeface="Arial" panose="020B0604020202020204" pitchFamily="34" charset="0"/>
              <a:buChar char="•"/>
            </a:pPr>
            <a:endParaRPr lang="en-US" altLang="ko-KR" sz="4400" dirty="0"/>
          </a:p>
          <a:p>
            <a:pPr marL="685800" indent="-685800">
              <a:buFont typeface="Arial" panose="020B0604020202020204" pitchFamily="34" charset="0"/>
              <a:buChar char="•"/>
            </a:pPr>
            <a:r>
              <a:rPr lang="en-US" altLang="ko-KR" sz="4400" dirty="0" smtClean="0"/>
              <a:t>In the retention mode, the </a:t>
            </a:r>
            <a:r>
              <a:rPr lang="en-US" altLang="ko-KR" sz="4400" dirty="0"/>
              <a:t>digital controller and the comparator are turned off, and only the minimum PMOS is activated to reduce the current consumption by one quarter from 16uA to 4uA. The current efficiency is 99.996% at the maximum</a:t>
            </a:r>
            <a:endParaRPr lang="en-US" altLang="ko-KR" sz="4400" dirty="0" smtClean="0"/>
          </a:p>
          <a:p>
            <a:pPr marL="685800" indent="-685800">
              <a:buFont typeface="Arial" panose="020B0604020202020204" pitchFamily="34" charset="0"/>
              <a:buChar char="•"/>
            </a:pPr>
            <a:endParaRPr lang="en-US" altLang="ko-KR" sz="4400" dirty="0"/>
          </a:p>
          <a:p>
            <a:pPr marL="685800" indent="-685800">
              <a:buFont typeface="Arial" panose="020B0604020202020204" pitchFamily="34" charset="0"/>
              <a:buChar char="•"/>
            </a:pPr>
            <a:r>
              <a:rPr lang="en-US" altLang="ko-KR" sz="4400" dirty="0"/>
              <a:t>Line regulation is 11.4mV / V, input voltage is regulated from 0.8V, load regulation is 8mV / mA, and regulated to 5mA.</a:t>
            </a:r>
            <a:endParaRPr lang="ko-KR" altLang="ko-KR" sz="4400" dirty="0"/>
          </a:p>
          <a:p>
            <a:pPr marL="685800" indent="-685800">
              <a:buFont typeface="Arial" panose="020B0604020202020204" pitchFamily="34" charset="0"/>
              <a:buChar char="•"/>
            </a:pPr>
            <a:endParaRPr lang="en-US" altLang="ko-KR" sz="4400" dirty="0" smtClean="0"/>
          </a:p>
        </p:txBody>
      </p:sp>
      <p:sp>
        <p:nvSpPr>
          <p:cNvPr id="39" name="TextBox 38"/>
          <p:cNvSpPr txBox="1"/>
          <p:nvPr/>
        </p:nvSpPr>
        <p:spPr>
          <a:xfrm>
            <a:off x="16363259" y="34878918"/>
            <a:ext cx="12396711" cy="6001643"/>
          </a:xfrm>
          <a:prstGeom prst="rect">
            <a:avLst/>
          </a:prstGeom>
          <a:noFill/>
        </p:spPr>
        <p:txBody>
          <a:bodyPr wrap="square" rtlCol="0">
            <a:spAutoFit/>
          </a:bodyPr>
          <a:lstStyle/>
          <a:p>
            <a:pPr marL="571500" indent="-571500">
              <a:buFont typeface="Arial" panose="020B0604020202020204" pitchFamily="34" charset="0"/>
              <a:buChar char="•"/>
            </a:pPr>
            <a:r>
              <a:rPr lang="en-US" altLang="ko-KR" sz="4800" dirty="0"/>
              <a:t>we </a:t>
            </a:r>
            <a:r>
              <a:rPr lang="en-US" altLang="ko-KR" sz="4800" dirty="0" smtClean="0"/>
              <a:t>design </a:t>
            </a:r>
            <a:r>
              <a:rPr lang="en-US" altLang="ko-KR" sz="4800" dirty="0"/>
              <a:t>a digital feedback LDO with three operation modes of Normal, Boost and </a:t>
            </a:r>
            <a:r>
              <a:rPr lang="en-US" altLang="ko-KR" sz="4800" dirty="0" smtClean="0"/>
              <a:t>Retention for </a:t>
            </a:r>
            <a:r>
              <a:rPr lang="en-US" altLang="ko-KR" sz="4800" dirty="0"/>
              <a:t>low power and fast settling </a:t>
            </a:r>
            <a:r>
              <a:rPr lang="en-US" altLang="ko-KR" sz="4800" dirty="0" smtClean="0"/>
              <a:t>time</a:t>
            </a:r>
          </a:p>
          <a:p>
            <a:pPr marL="571500" indent="-571500">
              <a:buFont typeface="Arial" panose="020B0604020202020204" pitchFamily="34" charset="0"/>
              <a:buChar char="•"/>
            </a:pPr>
            <a:endParaRPr lang="en-US" altLang="ko-KR" sz="4800" dirty="0" smtClean="0"/>
          </a:p>
          <a:p>
            <a:pPr marL="571500" indent="-571500">
              <a:buFont typeface="Arial" panose="020B0604020202020204" pitchFamily="34" charset="0"/>
              <a:buChar char="•"/>
            </a:pPr>
            <a:r>
              <a:rPr lang="en-US" altLang="ko-KR" sz="4800" dirty="0" smtClean="0"/>
              <a:t>To </a:t>
            </a:r>
            <a:r>
              <a:rPr lang="en-US" altLang="ko-KR" sz="4800" dirty="0"/>
              <a:t>supply power to RF blocks or noise-sensitive </a:t>
            </a:r>
            <a:r>
              <a:rPr lang="en-US" altLang="ko-KR" sz="4800" dirty="0" smtClean="0"/>
              <a:t>blocks,</a:t>
            </a:r>
            <a:r>
              <a:rPr lang="en-US" altLang="ko-KR" sz="4800" dirty="0"/>
              <a:t> </a:t>
            </a:r>
            <a:r>
              <a:rPr lang="en-US" altLang="ko-KR" sz="4800" dirty="0" smtClean="0"/>
              <a:t>this idea are needed to </a:t>
            </a:r>
            <a:r>
              <a:rPr lang="en-US" altLang="ko-KR" sz="4800" dirty="0"/>
              <a:t>use a non-clock structure or minimize ripple</a:t>
            </a:r>
          </a:p>
          <a:p>
            <a:pPr marL="685800" indent="-685800">
              <a:buFont typeface="Arial" panose="020B0604020202020204" pitchFamily="34" charset="0"/>
              <a:buChar char="•"/>
            </a:pPr>
            <a:endParaRPr lang="en-US" altLang="ko-KR" sz="4800" dirty="0" smtClean="0"/>
          </a:p>
        </p:txBody>
      </p:sp>
    </p:spTree>
    <p:extLst>
      <p:ext uri="{BB962C8B-B14F-4D97-AF65-F5344CB8AC3E}">
        <p14:creationId xmlns:p14="http://schemas.microsoft.com/office/powerpoint/2010/main" val="6127760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229</TotalTime>
  <Words>304</Words>
  <Application>Microsoft Office PowerPoint</Application>
  <PresentationFormat>사용자 지정</PresentationFormat>
  <Paragraphs>37</Paragraphs>
  <Slides>1</Slides>
  <Notes>0</Notes>
  <HiddenSlides>0</HiddenSlides>
  <MMClips>0</MMClips>
  <ScaleCrop>false</ScaleCrop>
  <HeadingPairs>
    <vt:vector size="6" baseType="variant">
      <vt:variant>
        <vt:lpstr>사용한 글꼴</vt:lpstr>
      </vt:variant>
      <vt:variant>
        <vt:i4>9</vt:i4>
      </vt:variant>
      <vt:variant>
        <vt:lpstr>테마</vt:lpstr>
      </vt:variant>
      <vt:variant>
        <vt:i4>1</vt:i4>
      </vt:variant>
      <vt:variant>
        <vt:lpstr>슬라이드 제목</vt:lpstr>
      </vt:variant>
      <vt:variant>
        <vt:i4>1</vt:i4>
      </vt:variant>
    </vt:vector>
  </HeadingPairs>
  <TitlesOfParts>
    <vt:vector size="11" baseType="lpstr">
      <vt:lpstr>Times-Roman</vt:lpstr>
      <vt:lpstr>맑은 고딕</vt:lpstr>
      <vt:lpstr>한양신명조</vt:lpstr>
      <vt:lpstr>휴먼명조</vt:lpstr>
      <vt:lpstr>Arial</vt:lpstr>
      <vt:lpstr>Calibri</vt:lpstr>
      <vt:lpstr>Calibri Light</vt:lpstr>
      <vt:lpstr>Helvetica</vt:lpstr>
      <vt:lpstr>Times New Roman</vt:lpstr>
      <vt:lpstr>Office 테마</vt:lpstr>
      <vt:lpstr>PowerPoint 프레젠테이션</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Registered User</dc:creator>
  <cp:lastModifiedBy>김태완</cp:lastModifiedBy>
  <cp:revision>37</cp:revision>
  <dcterms:created xsi:type="dcterms:W3CDTF">2018-03-08T06:02:33Z</dcterms:created>
  <dcterms:modified xsi:type="dcterms:W3CDTF">2020-04-28T06:18:42Z</dcterms:modified>
</cp:coreProperties>
</file>